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71" r:id="rId7"/>
    <p:sldId id="266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C49A3"/>
    <a:srgbClr val="2D9AA4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ED4F5-0F6A-1C67-D698-01D03C9D190D}" v="1" dt="2024-11-29T12:19:0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ableStyles" Target="tableStyles.xml" Id="rId17" /><Relationship Type="http://schemas.openxmlformats.org/officeDocument/2006/relationships/customXml" Target="../customXml/item2.xml" Id="rId2" /><Relationship Type="http://schemas.openxmlformats.org/officeDocument/2006/relationships/theme" Target="theme/theme1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5" /><Relationship Type="http://schemas.openxmlformats.org/officeDocument/2006/relationships/slide" Target="slides/slide6.xml" Id="rId10" /><Relationship Type="http://schemas.microsoft.com/office/2015/10/relationships/revisionInfo" Target="revisionInfo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presProps" Target="pres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DA45-4F1A-F554-A6CD-02492D9188A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D74C-EAFD-47FB-940A-5FA4302AAA28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6658-9CD5-2D1D-B5CF-F235057E639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8350C-5294-A524-B9C5-B0906B6ADA5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6453-B3B0-40B8-AF59-F48CAC37825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8665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32388-6358-51B9-0B60-546C95AB4E4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A715-3B8E-4EF0-B46E-E2404F396658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8ED5-E9A7-FDF5-1070-0E2B5130C5C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C0D7-A163-2E93-1B93-92908B934EC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9ACE4-513B-42B6-94AE-CB30F8A1B11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06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CE4F2-8C40-A46C-96C5-A3EDE4AF8DE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75B8-D42C-47C8-855C-55DC9743C6D7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2CAEE-61FF-15E4-BCA9-1E3E5BEDA5D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38DF-0B2A-B900-9CC2-9A7310F18FE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6D2B-4273-4A51-9D82-C7833AFC4F42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2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A2A45-BD10-C861-113B-BC9CFE6E854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7AF7-FAF3-4143-8CE4-3CB370D807BA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2265-4F14-EC65-9669-8DFDCE41BDA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C620-4F37-82D9-CACF-69F200819B8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7049-048B-4D96-9681-A003D9B281C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3843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B19D-A4E1-ADF9-C955-D14B05CC16D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96621-FBAA-4E36-82B4-FE371FD1B37F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827D-ED90-CC6E-574C-F3F7BAA6F6E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2F64-4A19-A44B-7530-EA5A1E075CA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9C02-5AF4-49FD-8F37-4B88B6609EFB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1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69922C-9EB2-831C-7CBE-F74050DDA6B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76C1-1F00-4B5B-90CD-D20C74D04B68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1F1F61-8E1E-E264-2C9B-81E56DB706C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01EC67-6912-577C-C7B8-78D72477371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8E6ED-1DA9-4E83-8087-188C255DFE35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8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E7B876-CECF-68B9-4CCE-30E2FF797DC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70B3E-F59E-4D79-AA64-C10E2C811519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98E0EC-D0D0-A2E8-23E2-3E16667800D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22F675-62C1-5E38-C696-098F05A01B7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C8EA-BF84-4CCA-A9BD-404CCB304E5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68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457742-E648-AD0F-DFC4-7A5E77BFEE8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A073-3C28-4859-BA45-62596E1849EC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4D75F9-B80D-A213-65B9-30D9188EF63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2E360B-3D62-3B10-D205-BB374F2F180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E044-9EF6-4629-ACD2-966586327BB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73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0755E8-A88F-CBA0-C649-35E8FA9CB47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8176-ABFE-4EA7-B341-00856B8750ED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81A1A4-9D93-07FF-7C05-280B32A7831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36F17A-6BBF-CAB1-9E09-0E07F6227B2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E9B3-775D-4E04-B422-6F559BCB116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172B19-B7AA-1BAE-5BA4-DB6A74C95D7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D69F-C8E7-41CC-9904-25E647E6C0D8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1BE4D3-EC38-86D6-86F5-5B065E586BB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B396F6-2638-2516-7A6F-C4702A32C6B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2083-D2F7-4BCC-A1A1-953FF2A8BAC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8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lang="en-NL" sz="3200"/>
            </a:lvl1pPr>
          </a:lstStyle>
          <a:p>
            <a:pPr lvl="0"/>
            <a:endParaRPr lang="en-NL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0AC7A-DE1F-D506-6558-1D9BA74487C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DB1B-F7E2-4BD1-8382-A0324ECDC26A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CBF0F-48BE-39D2-68DD-B0B220C3ADC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93084D-C055-2519-78E4-A9B343A0B14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BB1B-E892-40A0-9307-D1B3C9B1910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3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1EB00F-EE02-7716-099A-382B17BF73C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A4A5C68-137E-33E7-3434-C56F244D68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nl-NL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3E6E-D9BE-56A6-E62F-7C6AAA08BD3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L" sz="1200" b="0" i="0" u="none" strike="noStrike" kern="1200" cap="none" spc="0" baseline="0" smtClean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EFE8AA4C-F520-45B7-94F8-C1D0E15B196E}" type="datetime1">
              <a:rPr lang="LID4096"/>
              <a:pPr>
                <a:defRPr/>
              </a:pPr>
              <a:t>11/29/2024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CE667-6F79-4D12-473C-7E55C82A42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F5D05-09F8-7926-5DFB-D769B7B94B7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L" sz="1200" b="0" i="0" u="none" strike="noStrike" kern="1200" cap="none" spc="0" baseline="0" smtClean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>
              <a:defRPr/>
            </a:pPr>
            <a:fld id="{8AD7D95D-0BBE-4996-98B6-D3021BBA6785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Aptos Display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 panose="020F0502020204030204" pitchFamily="34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Aptos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Aptos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Aptos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ptos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D05FAF00-76D2-02A6-1B7F-41E6ABD6B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2051" name="Title 1">
            <a:extLst>
              <a:ext uri="{FF2B5EF4-FFF2-40B4-BE49-F238E27FC236}">
                <a16:creationId xmlns:a16="http://schemas.microsoft.com/office/drawing/2014/main" id="{14099084-C603-3CCE-4852-AE37D08D9D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41375" y="549275"/>
            <a:ext cx="3600450" cy="5430838"/>
          </a:xfrm>
        </p:spPr>
        <p:txBody>
          <a:bodyPr/>
          <a:lstStyle/>
          <a:p>
            <a:pPr eaLnBrk="1"/>
            <a:r>
              <a:rPr lang="nl-NL" altLang="nl-NL" sz="5400" dirty="0">
                <a:latin typeface="Aptos Display" panose="020F0502020204030204" pitchFamily="34" charset="0"/>
              </a:rPr>
              <a:t>Peritoneaal Dialyse</a:t>
            </a:r>
            <a:br>
              <a:rPr lang="nl-NL" altLang="nl-NL" sz="5400" dirty="0">
                <a:latin typeface="Aptos Display" panose="020F0502020204030204" pitchFamily="34" charset="0"/>
              </a:rPr>
            </a:br>
            <a:br>
              <a:rPr lang="nl-NL" altLang="nl-NL" sz="5400" dirty="0">
                <a:latin typeface="Aptos Display" panose="020F0502020204030204" pitchFamily="34" charset="0"/>
              </a:rPr>
            </a:br>
            <a:r>
              <a:rPr lang="nl-NL" altLang="nl-NL" sz="2800" dirty="0">
                <a:latin typeface="Aptos Display" panose="020F0502020204030204" pitchFamily="34" charset="0"/>
              </a:rPr>
              <a:t>Hoe haal je het meeste uit jezelf</a:t>
            </a:r>
            <a:endParaRPr lang="nl-NL" altLang="nl-NL" sz="5400" dirty="0">
              <a:latin typeface="Aptos Display" panose="020F0502020204030204" pitchFamily="34" charset="0"/>
            </a:endParaRPr>
          </a:p>
        </p:txBody>
      </p:sp>
      <p:sp>
        <p:nvSpPr>
          <p:cNvPr id="2052" name="sketch line">
            <a:extLst>
              <a:ext uri="{FF2B5EF4-FFF2-40B4-BE49-F238E27FC236}">
                <a16:creationId xmlns:a16="http://schemas.microsoft.com/office/drawing/2014/main" id="{ED0F80D3-254A-B381-4FBF-2E28C42D0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 rot="5400013">
            <a:off x="2543176" y="3259137"/>
            <a:ext cx="4481512" cy="17463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pic>
        <p:nvPicPr>
          <p:cNvPr id="6" name="Afbeelding 5" descr="Afbeelding met kunst, overdekt, fotolijst, spiegel&#10;&#10;Automatisch gegenereerde beschrijving">
            <a:extLst>
              <a:ext uri="{FF2B5EF4-FFF2-40B4-BE49-F238E27FC236}">
                <a16:creationId xmlns:a16="http://schemas.microsoft.com/office/drawing/2014/main" id="{8D84CA7C-18D0-15A3-A9E8-A51E50F6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82" y="513556"/>
            <a:ext cx="4961533" cy="58308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D05FAF00-76D2-02A6-1B7F-41E6ABD6B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2051" name="Title 1">
            <a:extLst>
              <a:ext uri="{FF2B5EF4-FFF2-40B4-BE49-F238E27FC236}">
                <a16:creationId xmlns:a16="http://schemas.microsoft.com/office/drawing/2014/main" id="{14099084-C603-3CCE-4852-AE37D08D9D8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41375" y="549275"/>
            <a:ext cx="3600450" cy="5430838"/>
          </a:xfrm>
        </p:spPr>
        <p:txBody>
          <a:bodyPr/>
          <a:lstStyle/>
          <a:p>
            <a:pPr eaLnBrk="1"/>
            <a:r>
              <a:rPr altLang="nl-NL" sz="5400">
                <a:latin typeface="Aptos Display" panose="020F0502020204030204" pitchFamily="34" charset="0"/>
              </a:rPr>
              <a:t>Wie ben ik</a:t>
            </a:r>
            <a:endParaRPr lang="nl-NL" altLang="nl-NL" sz="5400">
              <a:latin typeface="Aptos Display" panose="020F0502020204030204" pitchFamily="34" charset="0"/>
            </a:endParaRPr>
          </a:p>
        </p:txBody>
      </p:sp>
      <p:sp>
        <p:nvSpPr>
          <p:cNvPr id="2052" name="sketch line">
            <a:extLst>
              <a:ext uri="{FF2B5EF4-FFF2-40B4-BE49-F238E27FC236}">
                <a16:creationId xmlns:a16="http://schemas.microsoft.com/office/drawing/2014/main" id="{ED0F80D3-254A-B381-4FBF-2E28C42D0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 rot="5400013">
            <a:off x="2543176" y="3259137"/>
            <a:ext cx="4481512" cy="17463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2053" name="Content Placeholder 2">
            <a:extLst>
              <a:ext uri="{FF2B5EF4-FFF2-40B4-BE49-F238E27FC236}">
                <a16:creationId xmlns:a16="http://schemas.microsoft.com/office/drawing/2014/main" id="{6541CFE8-67CB-EE62-F417-E8616B0FAD4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126038" y="552450"/>
            <a:ext cx="6224587" cy="5430838"/>
          </a:xfrm>
        </p:spPr>
        <p:txBody>
          <a:bodyPr anchor="ctr"/>
          <a:lstStyle/>
          <a:p>
            <a:pPr eaLnBrk="1"/>
            <a:r>
              <a:rPr altLang="nl-NL" sz="2200" dirty="0">
                <a:latin typeface="Aptos" panose="020B0004020202020204" pitchFamily="34" charset="0"/>
              </a:rPr>
              <a:t>Carlien de Mos</a:t>
            </a:r>
          </a:p>
          <a:p>
            <a:pPr eaLnBrk="1"/>
            <a:r>
              <a:rPr altLang="nl-NL" sz="2200" dirty="0">
                <a:latin typeface="Aptos" panose="020B0004020202020204" pitchFamily="34" charset="0"/>
              </a:rPr>
              <a:t>46 </a:t>
            </a:r>
            <a:r>
              <a:rPr altLang="nl-NL" sz="2200" dirty="0" err="1">
                <a:latin typeface="Aptos" panose="020B0004020202020204" pitchFamily="34" charset="0"/>
              </a:rPr>
              <a:t>jaar</a:t>
            </a:r>
            <a:endParaRPr altLang="nl-NL" sz="2200" dirty="0">
              <a:latin typeface="Aptos" panose="020B0004020202020204" pitchFamily="34" charset="0"/>
            </a:endParaRPr>
          </a:p>
          <a:p>
            <a:pPr eaLnBrk="1"/>
            <a:r>
              <a:rPr altLang="nl-NL" sz="2200" dirty="0" err="1">
                <a:latin typeface="Aptos" panose="020B0004020202020204" pitchFamily="34" charset="0"/>
              </a:rPr>
              <a:t>Dialyseer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sinds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februari</a:t>
            </a:r>
            <a:r>
              <a:rPr altLang="nl-NL" sz="2200" dirty="0">
                <a:latin typeface="Aptos" panose="020B0004020202020204" pitchFamily="34" charset="0"/>
              </a:rPr>
              <a:t> 2024, </a:t>
            </a:r>
            <a:r>
              <a:rPr altLang="nl-NL" sz="2200" dirty="0" err="1">
                <a:latin typeface="Aptos" panose="020B0004020202020204" pitchFamily="34" charset="0"/>
              </a:rPr>
              <a:t>thuis</a:t>
            </a:r>
            <a:r>
              <a:rPr altLang="nl-NL" sz="2200" dirty="0">
                <a:latin typeface="Aptos" panose="020B0004020202020204" pitchFamily="34" charset="0"/>
              </a:rPr>
              <a:t> in de </a:t>
            </a:r>
            <a:r>
              <a:rPr altLang="nl-NL" sz="2200" dirty="0" err="1">
                <a:latin typeface="Aptos" panose="020B0004020202020204" pitchFamily="34" charset="0"/>
              </a:rPr>
              <a:t>nacht</a:t>
            </a:r>
            <a:r>
              <a:rPr altLang="nl-NL" sz="2200" dirty="0">
                <a:latin typeface="Aptos" panose="020B0004020202020204" pitchFamily="34" charset="0"/>
              </a:rPr>
              <a:t>.</a:t>
            </a:r>
          </a:p>
          <a:p>
            <a:pPr eaLnBrk="1"/>
            <a:r>
              <a:rPr altLang="nl-NL" sz="2200" dirty="0" err="1">
                <a:latin typeface="Aptos" panose="020B0004020202020204" pitchFamily="34" charset="0"/>
              </a:rPr>
              <a:t>Werkzaam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bij</a:t>
            </a:r>
            <a:r>
              <a:rPr altLang="nl-NL" sz="2200" dirty="0">
                <a:latin typeface="Aptos" panose="020B0004020202020204" pitchFamily="34" charset="0"/>
              </a:rPr>
              <a:t> de </a:t>
            </a:r>
            <a:r>
              <a:rPr altLang="nl-NL" sz="2200" dirty="0" err="1">
                <a:latin typeface="Aptos" panose="020B0004020202020204" pitchFamily="34" charset="0"/>
              </a:rPr>
              <a:t>overheid</a:t>
            </a:r>
            <a:r>
              <a:rPr altLang="nl-NL" sz="2200" dirty="0">
                <a:latin typeface="Aptos" panose="020B0004020202020204" pitchFamily="34" charset="0"/>
              </a:rPr>
              <a:t> (+/- 30 </a:t>
            </a:r>
            <a:r>
              <a:rPr altLang="nl-NL" sz="2200" dirty="0" err="1">
                <a:latin typeface="Aptos" panose="020B0004020202020204" pitchFamily="34" charset="0"/>
              </a:rPr>
              <a:t>uur</a:t>
            </a:r>
            <a:r>
              <a:rPr altLang="nl-NL" sz="2200" dirty="0">
                <a:latin typeface="Aptos" panose="020B0004020202020204" pitchFamily="34" charset="0"/>
              </a:rPr>
              <a:t> per week, </a:t>
            </a:r>
            <a:r>
              <a:rPr altLang="nl-NL" sz="2200" dirty="0" err="1">
                <a:latin typeface="Aptos" panose="020B0004020202020204" pitchFamily="34" charset="0"/>
              </a:rPr>
              <a:t>voorheen</a:t>
            </a:r>
            <a:r>
              <a:rPr altLang="nl-NL" sz="2200" dirty="0">
                <a:latin typeface="Aptos" panose="020B0004020202020204" pitchFamily="34" charset="0"/>
              </a:rPr>
              <a:t> 40 </a:t>
            </a:r>
            <a:r>
              <a:rPr altLang="nl-NL" sz="2200" dirty="0" err="1">
                <a:latin typeface="Aptos" panose="020B0004020202020204" pitchFamily="34" charset="0"/>
              </a:rPr>
              <a:t>uur</a:t>
            </a:r>
            <a:r>
              <a:rPr altLang="nl-NL" sz="2200" dirty="0">
                <a:latin typeface="Aptos" panose="020B0004020202020204" pitchFamily="34" charset="0"/>
              </a:rPr>
              <a:t>)</a:t>
            </a:r>
          </a:p>
          <a:p>
            <a:pPr eaLnBrk="1"/>
            <a:r>
              <a:rPr altLang="nl-NL" sz="2200" dirty="0" err="1">
                <a:latin typeface="Aptos" panose="020B0004020202020204" pitchFamily="34" charset="0"/>
              </a:rPr>
              <a:t>Woonachtig</a:t>
            </a:r>
            <a:r>
              <a:rPr altLang="nl-NL" sz="2200" dirty="0">
                <a:latin typeface="Aptos" panose="020B0004020202020204" pitchFamily="34" charset="0"/>
              </a:rPr>
              <a:t> in Scheveningen</a:t>
            </a:r>
          </a:p>
          <a:p>
            <a:pPr eaLnBrk="1"/>
            <a:r>
              <a:rPr altLang="nl-NL" sz="2200" dirty="0" err="1">
                <a:latin typeface="Aptos" panose="020B0004020202020204" pitchFamily="34" charset="0"/>
              </a:rPr>
              <a:t>Houd</a:t>
            </a:r>
            <a:r>
              <a:rPr altLang="nl-NL" sz="2200" dirty="0">
                <a:latin typeface="Aptos" panose="020B0004020202020204" pitchFamily="34" charset="0"/>
              </a:rPr>
              <a:t> van </a:t>
            </a:r>
            <a:r>
              <a:rPr altLang="nl-NL" sz="2200" dirty="0" err="1">
                <a:latin typeface="Aptos" panose="020B0004020202020204" pitchFamily="34" charset="0"/>
              </a:rPr>
              <a:t>suppen</a:t>
            </a:r>
            <a:r>
              <a:rPr altLang="nl-NL" sz="2200" dirty="0">
                <a:latin typeface="Aptos" panose="020B0004020202020204" pitchFamily="34" charset="0"/>
              </a:rPr>
              <a:t>, </a:t>
            </a:r>
            <a:r>
              <a:rPr altLang="nl-NL" sz="2200" dirty="0" err="1">
                <a:latin typeface="Aptos" panose="020B0004020202020204" pitchFamily="34" charset="0"/>
              </a:rPr>
              <a:t>snowboarden</a:t>
            </a:r>
            <a:r>
              <a:rPr altLang="nl-NL" sz="2200" dirty="0">
                <a:latin typeface="Aptos" panose="020B0004020202020204" pitchFamily="34" charset="0"/>
              </a:rPr>
              <a:t>, </a:t>
            </a:r>
            <a:r>
              <a:rPr altLang="nl-NL" sz="2200" dirty="0" err="1">
                <a:latin typeface="Aptos" panose="020B0004020202020204" pitchFamily="34" charset="0"/>
              </a:rPr>
              <a:t>wandelen</a:t>
            </a:r>
            <a:r>
              <a:rPr altLang="nl-NL" sz="2200" dirty="0">
                <a:latin typeface="Aptos" panose="020B0004020202020204" pitchFamily="34" charset="0"/>
              </a:rPr>
              <a:t> en van lekker eten met </a:t>
            </a:r>
            <a:r>
              <a:rPr altLang="nl-NL" sz="2200" dirty="0" err="1">
                <a:latin typeface="Aptos" panose="020B0004020202020204" pitchFamily="34" charset="0"/>
              </a:rPr>
              <a:t>een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wijntje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erbij</a:t>
            </a:r>
            <a:r>
              <a:rPr altLang="nl-NL" sz="2200" dirty="0">
                <a:latin typeface="Aptos" panose="020B0004020202020204" pitchFamily="34" charset="0"/>
              </a:rPr>
              <a:t>. </a:t>
            </a:r>
            <a:endParaRPr lang="nl-NL" altLang="nl-NL" sz="2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211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60C09-C476-A344-A3FD-456C934F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/>
          <a:lstStyle/>
          <a:p>
            <a:r>
              <a:rPr lang="nl-NL" altLang="nl-NL" sz="5400" dirty="0">
                <a:latin typeface="Aptos Display" panose="020F0502020204030204" pitchFamily="34" charset="0"/>
              </a:rPr>
              <a:t>De ochtend scan</a:t>
            </a:r>
            <a:br>
              <a:rPr lang="nl-NL" altLang="nl-NL" sz="9600" dirty="0">
                <a:latin typeface="Aptos Display" panose="020F0502020204030204" pitchFamily="34" charset="0"/>
              </a:rPr>
            </a:br>
            <a:r>
              <a:rPr lang="nl-NL" altLang="nl-NL" sz="2800" dirty="0">
                <a:latin typeface="Aptos Display" panose="020F0502020204030204" pitchFamily="34" charset="0"/>
              </a:rPr>
              <a:t>Start de ochtend met een </a:t>
            </a:r>
            <a:r>
              <a:rPr lang="nl-NL" altLang="nl-NL" sz="2800" dirty="0" err="1">
                <a:latin typeface="Aptos Display" panose="020F0502020204030204" pitchFamily="34" charset="0"/>
              </a:rPr>
              <a:t>mindfull</a:t>
            </a:r>
            <a:r>
              <a:rPr lang="nl-NL" altLang="nl-NL" sz="2800" dirty="0">
                <a:latin typeface="Aptos Display" panose="020F0502020204030204" pitchFamily="34" charset="0"/>
              </a:rPr>
              <a:t> </a:t>
            </a:r>
            <a:r>
              <a:rPr lang="nl-NL" altLang="nl-NL" sz="2800" dirty="0" err="1">
                <a:latin typeface="Aptos Display" panose="020F0502020204030204" pitchFamily="34" charset="0"/>
              </a:rPr>
              <a:t>self-assesment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BEF7EC-93D2-2792-1501-00AD0E13CF2E}"/>
              </a:ext>
            </a:extLst>
          </p:cNvPr>
          <p:cNvSpPr txBox="1"/>
          <p:nvPr/>
        </p:nvSpPr>
        <p:spPr>
          <a:xfrm>
            <a:off x="715922" y="2368167"/>
            <a:ext cx="3375357" cy="2554545"/>
          </a:xfrm>
          <a:prstGeom prst="rect">
            <a:avLst/>
          </a:prstGeom>
          <a:solidFill>
            <a:srgbClr val="A02B93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</a:rPr>
              <a:t>Ochtend routine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Medicijnen innemen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Neem even de tijd om verbinding te maken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Beoordeel je huidige staat van zijn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0B7EE8-5956-D91D-45F8-AB77F5EA30D7}"/>
              </a:ext>
            </a:extLst>
          </p:cNvPr>
          <p:cNvSpPr txBox="1"/>
          <p:nvPr/>
        </p:nvSpPr>
        <p:spPr>
          <a:xfrm>
            <a:off x="8034902" y="2368167"/>
            <a:ext cx="3824866" cy="2554545"/>
          </a:xfrm>
          <a:prstGeom prst="rect">
            <a:avLst/>
          </a:prstGeom>
          <a:solidFill>
            <a:srgbClr val="2C49A3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</a:rPr>
              <a:t>Dagelijkse</a:t>
            </a:r>
            <a:r>
              <a:rPr lang="nl-NL" sz="2000" b="1" dirty="0">
                <a:solidFill>
                  <a:schemeClr val="bg1"/>
                </a:solidFill>
                <a:effectLst/>
                <a:latin typeface="Segoe UI Web (West European)"/>
              </a:rPr>
              <a:t> </a:t>
            </a:r>
            <a:r>
              <a:rPr lang="nl-NL" sz="2000" b="1" dirty="0">
                <a:solidFill>
                  <a:schemeClr val="bg1"/>
                </a:solidFill>
              </a:rPr>
              <a:t>planning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Identificeer essentiële taken versus optionele taken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Bepaal de werklocatie (kantoor versus thuis)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Plan maaltijden (eiwit- vs. vezelinname)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61E81F-BC0C-3DA6-0793-63B7E9895584}"/>
              </a:ext>
            </a:extLst>
          </p:cNvPr>
          <p:cNvSpPr txBox="1"/>
          <p:nvPr/>
        </p:nvSpPr>
        <p:spPr>
          <a:xfrm>
            <a:off x="4375412" y="2368167"/>
            <a:ext cx="3375357" cy="2554545"/>
          </a:xfrm>
          <a:prstGeom prst="rect">
            <a:avLst/>
          </a:prstGeom>
          <a:solidFill>
            <a:srgbClr val="2D9AA4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</a:rPr>
              <a:t>Lichaamscontrole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Fysieke conditie: stijf vs. flexibel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Energieniveaus: zwak vs. sterk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Pijnbeoordeling: buikpijn of niet?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</a:rPr>
              <a:t>Algehele energieniveaus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4901C106-4715-C56C-0EF5-038096228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>
            <a:off x="668338" y="1677988"/>
            <a:ext cx="10855325" cy="17462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2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F82F05FE-BB5A-6354-6212-9E0B1531E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AF837848-A643-1EF2-40A1-07554448600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5000" y="641350"/>
            <a:ext cx="3417888" cy="5583238"/>
          </a:xfrm>
        </p:spPr>
        <p:txBody>
          <a:bodyPr/>
          <a:lstStyle/>
          <a:p>
            <a:pPr eaLnBrk="1"/>
            <a:r>
              <a:rPr altLang="nl-NL" sz="5400" dirty="0">
                <a:latin typeface="Aptos Display" panose="020F0502020204030204" pitchFamily="34" charset="0"/>
              </a:rPr>
              <a:t>De </a:t>
            </a:r>
            <a:r>
              <a:rPr altLang="nl-NL" sz="5400" dirty="0" err="1">
                <a:latin typeface="Aptos Display" panose="020F0502020204030204" pitchFamily="34" charset="0"/>
              </a:rPr>
              <a:t>dag</a:t>
            </a:r>
            <a:r>
              <a:rPr altLang="nl-NL" sz="5400" dirty="0">
                <a:latin typeface="Aptos Display" panose="020F0502020204030204" pitchFamily="34" charset="0"/>
              </a:rPr>
              <a:t> </a:t>
            </a:r>
            <a:r>
              <a:rPr altLang="nl-NL" sz="5400" dirty="0" err="1">
                <a:latin typeface="Aptos Display" panose="020F0502020204030204" pitchFamily="34" charset="0"/>
              </a:rPr>
              <a:t>plannen</a:t>
            </a:r>
            <a:br>
              <a:rPr altLang="nl-NL" sz="5400" dirty="0">
                <a:latin typeface="Aptos Display" panose="020F0502020204030204" pitchFamily="34" charset="0"/>
              </a:rPr>
            </a:br>
            <a:r>
              <a:rPr lang="nl-NL" sz="2400" dirty="0">
                <a:effectLst/>
                <a:latin typeface="Segoe UI Web (West European)"/>
              </a:rPr>
              <a:t>Pas je schema aan op basis van hoe je je voelt</a:t>
            </a:r>
            <a:endParaRPr lang="nl-NL" altLang="nl-NL" sz="5400" dirty="0">
              <a:latin typeface="Aptos Display" panose="020F0502020204030204" pitchFamily="34" charset="0"/>
            </a:endParaRPr>
          </a:p>
        </p:txBody>
      </p:sp>
      <p:sp>
        <p:nvSpPr>
          <p:cNvPr id="5124" name="sketch line">
            <a:extLst>
              <a:ext uri="{FF2B5EF4-FFF2-40B4-BE49-F238E27FC236}">
                <a16:creationId xmlns:a16="http://schemas.microsoft.com/office/drawing/2014/main" id="{DD05CF15-8A83-01A9-2E6C-D14D1129F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 rot="5400013">
            <a:off x="1627188" y="3462338"/>
            <a:ext cx="5410200" cy="19050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3848B2CC-4B74-AEDA-3EBB-F60864B152BE}"/>
              </a:ext>
            </a:extLst>
          </p:cNvPr>
          <p:cNvSpPr>
            <a:spLocks/>
          </p:cNvSpPr>
          <p:nvPr/>
        </p:nvSpPr>
        <p:spPr bwMode="auto">
          <a:xfrm>
            <a:off x="5400589" y="587573"/>
            <a:ext cx="2449589" cy="932528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A02B93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Vermoeidheid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3FF37546-0514-EACA-6653-B64EC01F58D0}"/>
              </a:ext>
            </a:extLst>
          </p:cNvPr>
          <p:cNvSpPr>
            <a:spLocks/>
          </p:cNvSpPr>
          <p:nvPr/>
        </p:nvSpPr>
        <p:spPr bwMode="auto">
          <a:xfrm>
            <a:off x="8649374" y="587573"/>
            <a:ext cx="2449589" cy="928174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5F2CA1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Begin langzaam, plan veeleisende taken voor later 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D026ADC8-A526-5782-6CDD-3BAEB67872FD}"/>
              </a:ext>
            </a:extLst>
          </p:cNvPr>
          <p:cNvSpPr>
            <a:spLocks/>
          </p:cNvSpPr>
          <p:nvPr/>
        </p:nvSpPr>
        <p:spPr bwMode="auto">
          <a:xfrm>
            <a:off x="7862307" y="998336"/>
            <a:ext cx="787064" cy="86573"/>
          </a:xfrm>
          <a:custGeom>
            <a:avLst/>
            <a:gdLst>
              <a:gd name="T0" fmla="*/ 266397 w 532795"/>
              <a:gd name="T1" fmla="*/ 0 h 91440"/>
              <a:gd name="T2" fmla="*/ 532793 w 532795"/>
              <a:gd name="T3" fmla="*/ 45720 h 91440"/>
              <a:gd name="T4" fmla="*/ 266397 w 532795"/>
              <a:gd name="T5" fmla="*/ 91440 h 91440"/>
              <a:gd name="T6" fmla="*/ 0 w 532795"/>
              <a:gd name="T7" fmla="*/ 45720 h 91440"/>
              <a:gd name="T8" fmla="*/ 0 w 532795"/>
              <a:gd name="T9" fmla="*/ 45720 h 91440"/>
              <a:gd name="T10" fmla="*/ 532793 w 532795"/>
              <a:gd name="T11" fmla="*/ 45720 h 9144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32795"/>
              <a:gd name="T19" fmla="*/ 0 h 91440"/>
              <a:gd name="T20" fmla="*/ 532795 w 532795"/>
              <a:gd name="T21" fmla="*/ 91440 h 9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2795" h="91440">
                <a:moveTo>
                  <a:pt x="0" y="45720"/>
                </a:moveTo>
                <a:lnTo>
                  <a:pt x="532795" y="45720"/>
                </a:lnTo>
              </a:path>
            </a:pathLst>
          </a:custGeom>
          <a:noFill/>
          <a:ln w="12701" cap="flat">
            <a:solidFill>
              <a:srgbClr val="A02B93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5011" tIns="42903" rIns="265011" bIns="42903" anchor="ctr" anchorCtr="1"/>
          <a:lstStyle/>
          <a:p>
            <a:endParaRPr lang="nl-NL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3DC08D9-229A-FAD8-7E56-69E6F537E4FF}"/>
              </a:ext>
            </a:extLst>
          </p:cNvPr>
          <p:cNvSpPr>
            <a:spLocks/>
          </p:cNvSpPr>
          <p:nvPr/>
        </p:nvSpPr>
        <p:spPr bwMode="auto">
          <a:xfrm>
            <a:off x="7844798" y="2058976"/>
            <a:ext cx="804573" cy="86573"/>
          </a:xfrm>
          <a:custGeom>
            <a:avLst/>
            <a:gdLst>
              <a:gd name="T0" fmla="*/ 266397 w 532795"/>
              <a:gd name="T1" fmla="*/ 0 h 91440"/>
              <a:gd name="T2" fmla="*/ 532793 w 532795"/>
              <a:gd name="T3" fmla="*/ 45720 h 91440"/>
              <a:gd name="T4" fmla="*/ 266397 w 532795"/>
              <a:gd name="T5" fmla="*/ 91440 h 91440"/>
              <a:gd name="T6" fmla="*/ 0 w 532795"/>
              <a:gd name="T7" fmla="*/ 45720 h 91440"/>
              <a:gd name="T8" fmla="*/ 0 w 532795"/>
              <a:gd name="T9" fmla="*/ 45720 h 91440"/>
              <a:gd name="T10" fmla="*/ 532793 w 532795"/>
              <a:gd name="T11" fmla="*/ 45720 h 9144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32795"/>
              <a:gd name="T19" fmla="*/ 0 h 91440"/>
              <a:gd name="T20" fmla="*/ 532795 w 532795"/>
              <a:gd name="T21" fmla="*/ 91440 h 9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2795" h="91440">
                <a:moveTo>
                  <a:pt x="0" y="45720"/>
                </a:moveTo>
                <a:lnTo>
                  <a:pt x="532795" y="45720"/>
                </a:lnTo>
              </a:path>
            </a:pathLst>
          </a:custGeom>
          <a:noFill/>
          <a:ln w="12701" cap="flat">
            <a:solidFill>
              <a:srgbClr val="2C71A4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5011" tIns="42903" rIns="265011" bIns="42903" anchor="ctr" anchorCtr="1"/>
          <a:lstStyle/>
          <a:p>
            <a:endParaRPr lang="nl-NL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16705DAA-3017-082C-1170-F18B6FC16AA9}"/>
              </a:ext>
            </a:extLst>
          </p:cNvPr>
          <p:cNvSpPr>
            <a:spLocks/>
          </p:cNvSpPr>
          <p:nvPr/>
        </p:nvSpPr>
        <p:spPr bwMode="auto">
          <a:xfrm>
            <a:off x="5397014" y="1640855"/>
            <a:ext cx="2449589" cy="924412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2C49A3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Buikpijn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AEFD5D2E-1A4A-1A91-A068-F31236AC461A}"/>
              </a:ext>
            </a:extLst>
          </p:cNvPr>
          <p:cNvSpPr>
            <a:spLocks/>
          </p:cNvSpPr>
          <p:nvPr/>
        </p:nvSpPr>
        <p:spPr bwMode="auto">
          <a:xfrm>
            <a:off x="8667021" y="1644401"/>
            <a:ext cx="2449589" cy="920865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2D9AA4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Kies geschikte voedingsmiddelen voor verlichting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92B344EC-01CD-B37A-5384-CC55502CD078}"/>
              </a:ext>
            </a:extLst>
          </p:cNvPr>
          <p:cNvSpPr>
            <a:spLocks/>
          </p:cNvSpPr>
          <p:nvPr/>
        </p:nvSpPr>
        <p:spPr bwMode="auto">
          <a:xfrm>
            <a:off x="7853312" y="3145924"/>
            <a:ext cx="804573" cy="45719"/>
          </a:xfrm>
          <a:custGeom>
            <a:avLst/>
            <a:gdLst>
              <a:gd name="T0" fmla="*/ 266397 w 532795"/>
              <a:gd name="T1" fmla="*/ 0 h 91440"/>
              <a:gd name="T2" fmla="*/ 532793 w 532795"/>
              <a:gd name="T3" fmla="*/ 45720 h 91440"/>
              <a:gd name="T4" fmla="*/ 266397 w 532795"/>
              <a:gd name="T5" fmla="*/ 91440 h 91440"/>
              <a:gd name="T6" fmla="*/ 0 w 532795"/>
              <a:gd name="T7" fmla="*/ 45720 h 91440"/>
              <a:gd name="T8" fmla="*/ 0 w 532795"/>
              <a:gd name="T9" fmla="*/ 45720 h 91440"/>
              <a:gd name="T10" fmla="*/ 532793 w 532795"/>
              <a:gd name="T11" fmla="*/ 45720 h 9144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32795"/>
              <a:gd name="T19" fmla="*/ 0 h 91440"/>
              <a:gd name="T20" fmla="*/ 532795 w 532795"/>
              <a:gd name="T21" fmla="*/ 91440 h 9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2795" h="91440">
                <a:moveTo>
                  <a:pt x="0" y="45720"/>
                </a:moveTo>
                <a:lnTo>
                  <a:pt x="532795" y="45720"/>
                </a:lnTo>
              </a:path>
            </a:pathLst>
          </a:custGeom>
          <a:noFill/>
          <a:ln w="12701" cap="flat">
            <a:solidFill>
              <a:srgbClr val="A02B93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5011" tIns="42903" rIns="265011" bIns="42903" anchor="ctr" anchorCtr="1"/>
          <a:lstStyle/>
          <a:p>
            <a:endParaRPr lang="nl-NL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3FBBEAFE-0EDA-4465-4879-046BCCCC8EDF}"/>
              </a:ext>
            </a:extLst>
          </p:cNvPr>
          <p:cNvSpPr>
            <a:spLocks/>
          </p:cNvSpPr>
          <p:nvPr/>
        </p:nvSpPr>
        <p:spPr bwMode="auto">
          <a:xfrm>
            <a:off x="5405526" y="2718913"/>
            <a:ext cx="2449589" cy="932528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A02B93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Zwakheid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6D9BE3CF-70D0-43D5-19A5-D117557DC393}"/>
              </a:ext>
            </a:extLst>
          </p:cNvPr>
          <p:cNvSpPr>
            <a:spLocks/>
          </p:cNvSpPr>
          <p:nvPr/>
        </p:nvSpPr>
        <p:spPr bwMode="auto">
          <a:xfrm>
            <a:off x="8675534" y="2725764"/>
            <a:ext cx="2449589" cy="932528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5F2CA1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Verhoog de eiwitinname 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33C74299-B109-90E2-1E55-D1A93E1D82B7}"/>
              </a:ext>
            </a:extLst>
          </p:cNvPr>
          <p:cNvSpPr>
            <a:spLocks/>
          </p:cNvSpPr>
          <p:nvPr/>
        </p:nvSpPr>
        <p:spPr bwMode="auto">
          <a:xfrm>
            <a:off x="7853313" y="4141509"/>
            <a:ext cx="804573" cy="45719"/>
          </a:xfrm>
          <a:custGeom>
            <a:avLst/>
            <a:gdLst>
              <a:gd name="T0" fmla="*/ 266397 w 532795"/>
              <a:gd name="T1" fmla="*/ 0 h 91440"/>
              <a:gd name="T2" fmla="*/ 532793 w 532795"/>
              <a:gd name="T3" fmla="*/ 45720 h 91440"/>
              <a:gd name="T4" fmla="*/ 266397 w 532795"/>
              <a:gd name="T5" fmla="*/ 91440 h 91440"/>
              <a:gd name="T6" fmla="*/ 0 w 532795"/>
              <a:gd name="T7" fmla="*/ 45720 h 91440"/>
              <a:gd name="T8" fmla="*/ 0 w 532795"/>
              <a:gd name="T9" fmla="*/ 45720 h 91440"/>
              <a:gd name="T10" fmla="*/ 532793 w 532795"/>
              <a:gd name="T11" fmla="*/ 45720 h 9144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0 60000 65536"/>
              <a:gd name="T17" fmla="*/ 0 60000 65536"/>
              <a:gd name="T18" fmla="*/ 0 w 532795"/>
              <a:gd name="T19" fmla="*/ 0 h 91440"/>
              <a:gd name="T20" fmla="*/ 532795 w 532795"/>
              <a:gd name="T21" fmla="*/ 91440 h 9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2795" h="91440">
                <a:moveTo>
                  <a:pt x="0" y="45720"/>
                </a:moveTo>
                <a:lnTo>
                  <a:pt x="532795" y="45720"/>
                </a:lnTo>
              </a:path>
            </a:pathLst>
          </a:custGeom>
          <a:noFill/>
          <a:ln w="12701" cap="flat">
            <a:solidFill>
              <a:srgbClr val="2C71A4"/>
            </a:solidFill>
            <a:prstDash val="solid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5011" tIns="42903" rIns="265011" bIns="42903" anchor="ctr" anchorCtr="1"/>
          <a:lstStyle/>
          <a:p>
            <a:endParaRPr lang="nl-NL"/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66150B5-2765-053B-B46C-DE25A14ED89F}"/>
              </a:ext>
            </a:extLst>
          </p:cNvPr>
          <p:cNvSpPr>
            <a:spLocks/>
          </p:cNvSpPr>
          <p:nvPr/>
        </p:nvSpPr>
        <p:spPr bwMode="auto">
          <a:xfrm>
            <a:off x="5410075" y="3798026"/>
            <a:ext cx="2449589" cy="928852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2C49A3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Weinig energie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29A9CF-08E5-286C-8C6C-04D07F528BD2}"/>
              </a:ext>
            </a:extLst>
          </p:cNvPr>
          <p:cNvSpPr>
            <a:spLocks/>
          </p:cNvSpPr>
          <p:nvPr/>
        </p:nvSpPr>
        <p:spPr bwMode="auto">
          <a:xfrm>
            <a:off x="8675534" y="3793797"/>
            <a:ext cx="2449589" cy="933078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2D9AA4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700"/>
              </a:spcAft>
            </a:pP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Focus op essentiële taken, behoud flexibiliteit</a:t>
            </a:r>
            <a:endParaRPr lang="en-US" altLang="nl-NL" sz="1600" dirty="0">
              <a:solidFill>
                <a:schemeClr val="bg1"/>
              </a:solidFill>
            </a:endParaRPr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CD38BA84-B8AD-9432-B409-FDFA8D03852C}"/>
              </a:ext>
            </a:extLst>
          </p:cNvPr>
          <p:cNvSpPr>
            <a:spLocks/>
          </p:cNvSpPr>
          <p:nvPr/>
        </p:nvSpPr>
        <p:spPr bwMode="auto">
          <a:xfrm>
            <a:off x="5397014" y="4965461"/>
            <a:ext cx="5728109" cy="1599931"/>
          </a:xfrm>
          <a:custGeom>
            <a:avLst/>
            <a:gdLst>
              <a:gd name="T0" fmla="*/ 1224775 w 2449546"/>
              <a:gd name="T1" fmla="*/ 0 h 1469728"/>
              <a:gd name="T2" fmla="*/ 2449549 w 2449546"/>
              <a:gd name="T3" fmla="*/ 734862 h 1469728"/>
              <a:gd name="T4" fmla="*/ 1224775 w 2449546"/>
              <a:gd name="T5" fmla="*/ 1469724 h 1469728"/>
              <a:gd name="T6" fmla="*/ 0 w 2449546"/>
              <a:gd name="T7" fmla="*/ 734862 h 1469728"/>
              <a:gd name="T8" fmla="*/ 0 w 2449546"/>
              <a:gd name="T9" fmla="*/ 0 h 1469728"/>
              <a:gd name="T10" fmla="*/ 2449549 w 2449546"/>
              <a:gd name="T11" fmla="*/ 0 h 1469728"/>
              <a:gd name="T12" fmla="*/ 2449549 w 2449546"/>
              <a:gd name="T13" fmla="*/ 1469724 h 1469728"/>
              <a:gd name="T14" fmla="*/ 0 w 2449546"/>
              <a:gd name="T15" fmla="*/ 1469724 h 1469728"/>
              <a:gd name="T16" fmla="*/ 0 w 2449546"/>
              <a:gd name="T17" fmla="*/ 0 h 1469728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9546"/>
              <a:gd name="T28" fmla="*/ 0 h 1469728"/>
              <a:gd name="T29" fmla="*/ 2449546 w 2449546"/>
              <a:gd name="T30" fmla="*/ 1469728 h 1469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9546" h="1469728">
                <a:moveTo>
                  <a:pt x="0" y="0"/>
                </a:moveTo>
                <a:lnTo>
                  <a:pt x="2449546" y="0"/>
                </a:lnTo>
                <a:lnTo>
                  <a:pt x="2449546" y="1469728"/>
                </a:lnTo>
                <a:lnTo>
                  <a:pt x="0" y="1469728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 w="19046">
            <a:solidFill>
              <a:srgbClr val="FFFFFF"/>
            </a:solidFill>
            <a:miter lim="800000"/>
            <a:headEnd/>
            <a:tailEnd/>
          </a:ln>
        </p:spPr>
        <p:txBody>
          <a:bodyPr lIns="120033" tIns="125995" rIns="120033" bIns="125995" anchor="ctr" anchorCtr="1"/>
          <a:lstStyle>
            <a:lvl1pPr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711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r>
              <a:rPr lang="nl-NL" sz="1600" dirty="0">
                <a:solidFill>
                  <a:schemeClr val="bg1"/>
                </a:solidFill>
                <a:latin typeface="Segoe UI Web (West European)"/>
              </a:rPr>
              <a:t>J</a:t>
            </a:r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e collega's en vrienden zullen het niet altijd begrijpen en zich aanpassen, maar loop jezelf niet voorbij. 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Segoe UI Web (West European)"/>
              </a:rPr>
              <a:t>Het belangrijkste is dat je je huidige toestand accepteert en van daaruit werkt - weerstand put alleen maar waardevolle energie uit.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DD021AFF-7962-FA35-3C52-A279A13C0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3175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 dirty="0">
              <a:solidFill>
                <a:srgbClr val="FFFFFF"/>
              </a:solidFill>
            </a:endParaRPr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F41C4B31-0A1B-63EE-399C-493DA2B21FA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229315" y="334562"/>
            <a:ext cx="2882888" cy="1906486"/>
          </a:xfrm>
        </p:spPr>
        <p:txBody>
          <a:bodyPr/>
          <a:lstStyle/>
          <a:p>
            <a:pPr algn="ctr" eaLnBrk="1"/>
            <a:r>
              <a:rPr lang="nl-NL" altLang="nl-NL" dirty="0">
                <a:solidFill>
                  <a:schemeClr val="tx1"/>
                </a:solidFill>
                <a:latin typeface="Aptos Display" panose="020F0502020204030204" pitchFamily="34" charset="0"/>
              </a:rPr>
              <a:t>Verander je </a:t>
            </a:r>
            <a:r>
              <a:rPr lang="nl-NL" altLang="nl-NL" dirty="0" err="1">
                <a:solidFill>
                  <a:schemeClr val="tx1"/>
                </a:solidFill>
                <a:latin typeface="Aptos Display" panose="020F0502020204030204" pitchFamily="34" charset="0"/>
              </a:rPr>
              <a:t>mindset</a:t>
            </a:r>
            <a:endParaRPr lang="nl-NL" altLang="nl-NL" dirty="0">
              <a:solidFill>
                <a:schemeClr val="tx1"/>
              </a:solidFill>
              <a:latin typeface="Aptos Display" panose="020F0502020204030204" pitchFamily="34" charset="0"/>
            </a:endParaRPr>
          </a:p>
        </p:txBody>
      </p:sp>
      <p:sp>
        <p:nvSpPr>
          <p:cNvPr id="6151" name="Content Placeholder 2">
            <a:extLst>
              <a:ext uri="{FF2B5EF4-FFF2-40B4-BE49-F238E27FC236}">
                <a16:creationId xmlns:a16="http://schemas.microsoft.com/office/drawing/2014/main" id="{021599BE-EBEB-7A73-93B9-B7EE3D1B2F4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370513" y="950976"/>
            <a:ext cx="6269799" cy="4510024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latin typeface="Aptos Display" panose="020F0502020204030204" pitchFamily="34" charset="0"/>
              </a:rPr>
              <a:t>Kernprincipes</a:t>
            </a:r>
            <a:endParaRPr lang="nl-NL" sz="800" b="1" dirty="0">
              <a:effectLst/>
              <a:latin typeface="Segoe UI Web (West European)"/>
            </a:endParaRPr>
          </a:p>
          <a:p>
            <a:pPr marL="0" indent="0" eaLnBrk="1">
              <a:buNone/>
            </a:pPr>
            <a:endParaRPr altLang="nl-NL" sz="1800" dirty="0"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Schrap "ik kan het niet" uit je vocabulaire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Omarm "Hoe kan ik?" als je methodologie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Focus op mogelijkheden, niet op beperkingen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Methoden aanpassen met behoud van doelen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Onderzoek en maak contact met steungroepen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Blijf creatief binnen de veiligheidsrichtlijnen</a:t>
            </a:r>
          </a:p>
        </p:txBody>
      </p:sp>
      <p:pic>
        <p:nvPicPr>
          <p:cNvPr id="3" name="Afbeelding 2" descr="Afbeelding met tekening, Graphics, tekenfilm, clipart&#10;&#10;Automatisch gegenereerde beschrijving">
            <a:extLst>
              <a:ext uri="{FF2B5EF4-FFF2-40B4-BE49-F238E27FC236}">
                <a16:creationId xmlns:a16="http://schemas.microsoft.com/office/drawing/2014/main" id="{A455FA05-CBD1-AFD5-A299-033B97CD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31" y="2709284"/>
            <a:ext cx="2915057" cy="28293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EF21171-FF99-F622-2F26-2591F7A7E03D}"/>
              </a:ext>
            </a:extLst>
          </p:cNvPr>
          <p:cNvSpPr txBox="1"/>
          <p:nvPr/>
        </p:nvSpPr>
        <p:spPr>
          <a:xfrm>
            <a:off x="1617202" y="5464996"/>
            <a:ext cx="2107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Fixes</a:t>
            </a:r>
            <a:r>
              <a:rPr lang="nl-NL" sz="1400" dirty="0"/>
              <a:t> </a:t>
            </a:r>
            <a:r>
              <a:rPr lang="nl-NL" sz="1400" dirty="0" err="1"/>
              <a:t>v.s.</a:t>
            </a:r>
            <a:r>
              <a:rPr lang="nl-NL" sz="1400" dirty="0"/>
              <a:t> </a:t>
            </a:r>
            <a:r>
              <a:rPr lang="nl-NL" sz="1400" dirty="0" err="1"/>
              <a:t>growth</a:t>
            </a:r>
            <a:r>
              <a:rPr lang="nl-NL" sz="1400" dirty="0"/>
              <a:t> </a:t>
            </a:r>
            <a:r>
              <a:rPr lang="nl-NL" sz="1400" dirty="0" err="1"/>
              <a:t>mindset</a:t>
            </a:r>
            <a:endParaRPr lang="nl-NL" sz="1400" dirty="0"/>
          </a:p>
        </p:txBody>
      </p:sp>
      <p:sp>
        <p:nvSpPr>
          <p:cNvPr id="2" name="sketch line">
            <a:extLst>
              <a:ext uri="{FF2B5EF4-FFF2-40B4-BE49-F238E27FC236}">
                <a16:creationId xmlns:a16="http://schemas.microsoft.com/office/drawing/2014/main" id="{3F6CAB73-32D8-D661-2867-DFE6579B6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 rot="5400013">
            <a:off x="1627188" y="3462338"/>
            <a:ext cx="5410200" cy="19050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>
            <a:extLst>
              <a:ext uri="{FF2B5EF4-FFF2-40B4-BE49-F238E27FC236}">
                <a16:creationId xmlns:a16="http://schemas.microsoft.com/office/drawing/2014/main" id="{31AF563A-8EBA-26F9-E313-30BF2AC6E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82408582-7424-AC1D-02DB-AA62279DFF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28650" y="430213"/>
            <a:ext cx="4095750" cy="1641475"/>
          </a:xfrm>
        </p:spPr>
        <p:txBody>
          <a:bodyPr anchor="b"/>
          <a:lstStyle/>
          <a:p>
            <a:pPr eaLnBrk="1"/>
            <a:r>
              <a:rPr altLang="nl-NL" sz="5400">
                <a:latin typeface="Aptos Display" panose="020F0502020204030204" pitchFamily="34" charset="0"/>
              </a:rPr>
              <a:t>Maak het makkelijk</a:t>
            </a:r>
            <a:endParaRPr lang="nl-NL" altLang="nl-NL" sz="5400">
              <a:latin typeface="Aptos Display" panose="020F0502020204030204" pitchFamily="34" charset="0"/>
            </a:endParaRPr>
          </a:p>
        </p:txBody>
      </p:sp>
      <p:sp>
        <p:nvSpPr>
          <p:cNvPr id="7172" name="sketch line">
            <a:extLst>
              <a:ext uri="{FF2B5EF4-FFF2-40B4-BE49-F238E27FC236}">
                <a16:creationId xmlns:a16="http://schemas.microsoft.com/office/drawing/2014/main" id="{495BB6C9-768B-0C6E-B309-A54C270EE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>
            <a:off x="628650" y="2422525"/>
            <a:ext cx="3878263" cy="19050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7173" name="Content Placeholder 14">
            <a:extLst>
              <a:ext uri="{FF2B5EF4-FFF2-40B4-BE49-F238E27FC236}">
                <a16:creationId xmlns:a16="http://schemas.microsoft.com/office/drawing/2014/main" id="{C699A71E-4141-2892-AA0F-9DCA1E58A42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30238" y="2706688"/>
            <a:ext cx="4098925" cy="3386137"/>
          </a:xfrm>
        </p:spPr>
        <p:txBody>
          <a:bodyPr/>
          <a:lstStyle/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 err="1">
                <a:latin typeface="Aptos" panose="020B0004020202020204" pitchFamily="34" charset="0"/>
              </a:rPr>
              <a:t>Pompje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voor</a:t>
            </a:r>
            <a:r>
              <a:rPr altLang="nl-NL" sz="2200" dirty="0">
                <a:latin typeface="Aptos" panose="020B0004020202020204" pitchFamily="34" charset="0"/>
              </a:rPr>
              <a:t> de </a:t>
            </a:r>
            <a:r>
              <a:rPr altLang="nl-NL" sz="2200" dirty="0" err="1">
                <a:latin typeface="Aptos" panose="020B0004020202020204" pitchFamily="34" charset="0"/>
              </a:rPr>
              <a:t>sterillium</a:t>
            </a:r>
            <a:endParaRPr altLang="nl-NL" sz="2200" dirty="0">
              <a:latin typeface="Aptos" panose="020B0004020202020204" pitchFamily="34" charset="0"/>
            </a:endParaRPr>
          </a:p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 err="1">
                <a:latin typeface="Aptos" panose="020B0004020202020204" pitchFamily="34" charset="0"/>
              </a:rPr>
              <a:t>Bloeddruk</a:t>
            </a:r>
            <a:r>
              <a:rPr altLang="nl-NL" sz="2200" dirty="0">
                <a:latin typeface="Aptos" panose="020B0004020202020204" pitchFamily="34" charset="0"/>
              </a:rPr>
              <a:t> meter </a:t>
            </a:r>
            <a:r>
              <a:rPr altLang="nl-NL" sz="2200" dirty="0" err="1">
                <a:latin typeface="Aptos" panose="020B0004020202020204" pitchFamily="34" charset="0"/>
              </a:rPr>
              <a:t>bij</a:t>
            </a:r>
            <a:r>
              <a:rPr altLang="nl-NL" sz="2200" dirty="0">
                <a:latin typeface="Aptos" panose="020B0004020202020204" pitchFamily="34" charset="0"/>
              </a:rPr>
              <a:t> de hand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 err="1">
                <a:latin typeface="Aptos" panose="020B0004020202020204" pitchFamily="34" charset="0"/>
              </a:rPr>
              <a:t>Klipboard</a:t>
            </a:r>
            <a:r>
              <a:rPr altLang="nl-NL" sz="2200" dirty="0">
                <a:latin typeface="Aptos" panose="020B0004020202020204" pitchFamily="34" charset="0"/>
              </a:rPr>
              <a:t> met </a:t>
            </a:r>
            <a:r>
              <a:rPr altLang="nl-NL" sz="2200" dirty="0" err="1">
                <a:latin typeface="Aptos" panose="020B0004020202020204" pitchFamily="34" charset="0"/>
              </a:rPr>
              <a:t>waarden</a:t>
            </a:r>
            <a:endParaRPr altLang="nl-NL" sz="2200" dirty="0">
              <a:latin typeface="Aptos" panose="020B0004020202020204" pitchFamily="34" charset="0"/>
            </a:endParaRPr>
          </a:p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 err="1">
                <a:latin typeface="Aptos" panose="020B0004020202020204" pitchFamily="34" charset="0"/>
              </a:rPr>
              <a:t>Kastje</a:t>
            </a:r>
            <a:r>
              <a:rPr altLang="nl-NL" sz="2200" dirty="0">
                <a:latin typeface="Aptos" panose="020B0004020202020204" pitchFamily="34" charset="0"/>
              </a:rPr>
              <a:t> met </a:t>
            </a:r>
            <a:r>
              <a:rPr altLang="nl-NL" sz="2200" dirty="0" err="1">
                <a:latin typeface="Aptos" panose="020B0004020202020204" pitchFamily="34" charset="0"/>
              </a:rPr>
              <a:t>wieltjes</a:t>
            </a:r>
            <a:r>
              <a:rPr altLang="nl-NL" sz="2200" dirty="0">
                <a:latin typeface="Aptos" panose="020B0004020202020204" pitchFamily="34" charset="0"/>
              </a:rPr>
              <a:t> en DIY </a:t>
            </a:r>
            <a:r>
              <a:rPr altLang="nl-NL" sz="2200" dirty="0" err="1">
                <a:latin typeface="Aptos" panose="020B0004020202020204" pitchFamily="34" charset="0"/>
              </a:rPr>
              <a:t>infuuspaal</a:t>
            </a:r>
            <a:endParaRPr altLang="nl-NL" sz="2200" dirty="0">
              <a:latin typeface="Aptos" panose="020B0004020202020204" pitchFamily="34" charset="0"/>
            </a:endParaRPr>
          </a:p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>
                <a:latin typeface="Aptos" panose="020B0004020202020204" pitchFamily="34" charset="0"/>
              </a:rPr>
              <a:t>Plank </a:t>
            </a:r>
            <a:r>
              <a:rPr altLang="nl-NL" sz="2200" dirty="0" err="1">
                <a:latin typeface="Aptos" panose="020B0004020202020204" pitchFamily="34" charset="0"/>
              </a:rPr>
              <a:t>voor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uitloopzak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altLang="nl-NL" sz="2200" dirty="0">
                <a:latin typeface="Aptos" panose="020B0004020202020204" pitchFamily="34" charset="0"/>
              </a:rPr>
              <a:t>Machine op </a:t>
            </a:r>
            <a:r>
              <a:rPr altLang="nl-NL" sz="2200" dirty="0" err="1">
                <a:latin typeface="Aptos" panose="020B0004020202020204" pitchFamily="34" charset="0"/>
              </a:rPr>
              <a:t>dezelfde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hoogte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als</a:t>
            </a:r>
            <a:r>
              <a:rPr altLang="nl-NL" sz="2200" dirty="0">
                <a:latin typeface="Aptos" panose="020B0004020202020204" pitchFamily="34" charset="0"/>
              </a:rPr>
              <a:t> bed </a:t>
            </a:r>
            <a:r>
              <a:rPr altLang="nl-NL" sz="2200" dirty="0" err="1">
                <a:latin typeface="Aptos" panose="020B0004020202020204" pitchFamily="34" charset="0"/>
              </a:rPr>
              <a:t>voor</a:t>
            </a:r>
            <a:r>
              <a:rPr altLang="nl-NL" sz="2200" dirty="0">
                <a:latin typeface="Aptos" panose="020B0004020202020204" pitchFamily="34" charset="0"/>
              </a:rPr>
              <a:t> </a:t>
            </a:r>
            <a:r>
              <a:rPr altLang="nl-NL" sz="2200" dirty="0" err="1">
                <a:latin typeface="Aptos" panose="020B0004020202020204" pitchFamily="34" charset="0"/>
              </a:rPr>
              <a:t>optimale</a:t>
            </a:r>
            <a:r>
              <a:rPr altLang="nl-NL" sz="2200" dirty="0">
                <a:latin typeface="Aptos" panose="020B0004020202020204" pitchFamily="34" charset="0"/>
              </a:rPr>
              <a:t> flow</a:t>
            </a:r>
          </a:p>
          <a:p>
            <a:pPr eaLnBrk="1"/>
            <a:endParaRPr altLang="nl-NL" sz="2200" dirty="0">
              <a:latin typeface="Aptos" panose="020B00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B14443E-F70B-D6A4-FA6E-70C68EE3CBC6}"/>
              </a:ext>
            </a:extLst>
          </p:cNvPr>
          <p:cNvGrpSpPr/>
          <p:nvPr/>
        </p:nvGrpSpPr>
        <p:grpSpPr>
          <a:xfrm>
            <a:off x="5431536" y="1166366"/>
            <a:ext cx="6264624" cy="4525268"/>
            <a:chOff x="4724400" y="1053271"/>
            <a:chExt cx="7226934" cy="5285617"/>
          </a:xfrm>
        </p:grpSpPr>
        <p:pic>
          <p:nvPicPr>
            <p:cNvPr id="7174" name="Picture 12" descr="A machine with a screen and buttons&#10;&#10;Description automatically generated">
              <a:extLst>
                <a:ext uri="{FF2B5EF4-FFF2-40B4-BE49-F238E27FC236}">
                  <a16:creationId xmlns:a16="http://schemas.microsoft.com/office/drawing/2014/main" id="{FE0DBEF4-6798-A0C0-95ED-B69853A16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239" y="1053271"/>
              <a:ext cx="3173095" cy="5285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15" descr="A scale and bottles of liquid&#10;&#10;Description automatically generated with medium confidence">
              <a:extLst>
                <a:ext uri="{FF2B5EF4-FFF2-40B4-BE49-F238E27FC236}">
                  <a16:creationId xmlns:a16="http://schemas.microsoft.com/office/drawing/2014/main" id="{02CC974B-FFF6-8554-AF81-3AED9F4E7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29026"/>
              <a:ext cx="3897313" cy="270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8" descr="A blood pressure monitor and a bottle of liquid&#10;&#10;Description automatically generated">
              <a:extLst>
                <a:ext uri="{FF2B5EF4-FFF2-40B4-BE49-F238E27FC236}">
                  <a16:creationId xmlns:a16="http://schemas.microsoft.com/office/drawing/2014/main" id="{F7E3A16D-FAE3-7A7D-BAD9-CC051D4C9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447" y="1053271"/>
              <a:ext cx="3895725" cy="249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13D8885-9934-E9E8-BFCD-154378A66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 dirty="0">
              <a:solidFill>
                <a:srgbClr val="FFFFFF"/>
              </a:solidFill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5515010E-3225-5860-0DF7-EE22134BFF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nl-NL" sz="5400">
                <a:latin typeface="Aptos Display" panose="020F0502020204030204" pitchFamily="34" charset="0"/>
              </a:rPr>
              <a:t>Voeding als medicijn	</a:t>
            </a:r>
            <a:endParaRPr lang="nl-NL" altLang="nl-NL" sz="5400">
              <a:latin typeface="Aptos Display" panose="020F0502020204030204" pitchFamily="34" charset="0"/>
            </a:endParaRPr>
          </a:p>
        </p:txBody>
      </p:sp>
      <p:sp>
        <p:nvSpPr>
          <p:cNvPr id="8196" name="sketch line">
            <a:extLst>
              <a:ext uri="{FF2B5EF4-FFF2-40B4-BE49-F238E27FC236}">
                <a16:creationId xmlns:a16="http://schemas.microsoft.com/office/drawing/2014/main" id="{C1383BDF-83F8-4DE3-DD77-D3E60842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>
            <a:off x="668338" y="1677988"/>
            <a:ext cx="10855325" cy="17462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65EE77CB-022F-F971-0B65-847769C4DE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eaLnBrk="1">
              <a:lnSpc>
                <a:spcPct val="80000"/>
              </a:lnSpc>
              <a:buNone/>
            </a:pPr>
            <a:r>
              <a:rPr lang="nl-NL" sz="3200" dirty="0">
                <a:effectLst/>
                <a:latin typeface="Aptos Display" panose="020B0004020202020204" pitchFamily="34" charset="0"/>
              </a:rPr>
              <a:t>Voedingsprincipes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Kwaliteitsvoeding is van fundamenteel belang voor de gezondheid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Slechte voeding = slechte gezondheidsresultaten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Ontdek wat werkt voor jouw lichaam Informeer uzelf over </a:t>
            </a:r>
            <a:r>
              <a:rPr lang="nl-NL" sz="2000" dirty="0" err="1">
                <a:effectLst/>
                <a:latin typeface="Segoe UI Web (West European)"/>
              </a:rPr>
              <a:t>niervriendelijk</a:t>
            </a:r>
            <a:r>
              <a:rPr lang="nl-NL" sz="2000" dirty="0">
                <a:effectLst/>
                <a:latin typeface="Segoe UI Web (West European)"/>
              </a:rPr>
              <a:t> voedsel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Daag standaard dieetbeperkingen uit*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Voeding bijhouden met apps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Segoe UI Web (West European)"/>
              </a:rPr>
              <a:t>Maak gepersonaliseerde voedingslijsten met voedingswaarden</a:t>
            </a:r>
          </a:p>
          <a:p>
            <a:pPr eaLnBrk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altLang="nl-NL" sz="2200" dirty="0">
              <a:latin typeface="Aptos" panose="020B0004020202020204" pitchFamily="34" charset="0"/>
            </a:endParaRPr>
          </a:p>
          <a:p>
            <a:pPr eaLnBrk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nl-NL" sz="2000" dirty="0" err="1">
                <a:latin typeface="Aptos" panose="020B0004020202020204" pitchFamily="34" charset="0"/>
              </a:rPr>
              <a:t>Wist</a:t>
            </a:r>
            <a:r>
              <a:rPr lang="en-US" altLang="nl-NL" sz="2000" dirty="0">
                <a:latin typeface="Aptos" panose="020B0004020202020204" pitchFamily="34" charset="0"/>
              </a:rPr>
              <a:t> je </a:t>
            </a:r>
            <a:r>
              <a:rPr lang="en-US" altLang="nl-NL" sz="2000" dirty="0" err="1">
                <a:latin typeface="Aptos" panose="020B0004020202020204" pitchFamily="34" charset="0"/>
              </a:rPr>
              <a:t>dat</a:t>
            </a:r>
            <a:r>
              <a:rPr lang="en-US" altLang="nl-NL" sz="2000" dirty="0">
                <a:latin typeface="Aptos" panose="020B0004020202020204" pitchFamily="34" charset="0"/>
              </a:rPr>
              <a:t> </a:t>
            </a:r>
            <a:r>
              <a:rPr lang="en-US" altLang="nl-NL" sz="2000" dirty="0" err="1">
                <a:latin typeface="Aptos" panose="020B0004020202020204" pitchFamily="34" charset="0"/>
              </a:rPr>
              <a:t>v</a:t>
            </a:r>
            <a:r>
              <a:rPr altLang="nl-NL" sz="2000" dirty="0" err="1">
                <a:latin typeface="Aptos" panose="020B0004020202020204" pitchFamily="34" charset="0"/>
              </a:rPr>
              <a:t>eel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advies</a:t>
            </a:r>
            <a:r>
              <a:rPr altLang="nl-NL" sz="2000" dirty="0">
                <a:latin typeface="Aptos" panose="020B0004020202020204" pitchFamily="34" charset="0"/>
              </a:rPr>
              <a:t> is </a:t>
            </a:r>
            <a:r>
              <a:rPr altLang="nl-NL" sz="2000" dirty="0" err="1">
                <a:latin typeface="Aptos" panose="020B0004020202020204" pitchFamily="34" charset="0"/>
              </a:rPr>
              <a:t>gebaseerd</a:t>
            </a:r>
            <a:r>
              <a:rPr altLang="nl-NL" sz="2000" dirty="0">
                <a:latin typeface="Aptos" panose="020B0004020202020204" pitchFamily="34" charset="0"/>
              </a:rPr>
              <a:t> op </a:t>
            </a:r>
            <a:r>
              <a:rPr altLang="nl-NL" sz="2000" dirty="0" err="1">
                <a:latin typeface="Aptos" panose="020B0004020202020204" pitchFamily="34" charset="0"/>
              </a:rPr>
              <a:t>patienten</a:t>
            </a:r>
            <a:r>
              <a:rPr altLang="nl-NL" sz="2000" dirty="0">
                <a:latin typeface="Aptos" panose="020B0004020202020204" pitchFamily="34" charset="0"/>
              </a:rPr>
              <a:t> die </a:t>
            </a:r>
            <a:r>
              <a:rPr altLang="nl-NL" sz="2000" dirty="0" err="1">
                <a:latin typeface="Aptos" panose="020B0004020202020204" pitchFamily="34" charset="0"/>
              </a:rPr>
              <a:t>onder</a:t>
            </a:r>
            <a:r>
              <a:rPr altLang="nl-NL" sz="2000" dirty="0">
                <a:latin typeface="Aptos" panose="020B0004020202020204" pitchFamily="34" charset="0"/>
              </a:rPr>
              <a:t> de 10% </a:t>
            </a:r>
            <a:r>
              <a:rPr altLang="nl-NL" sz="2000" dirty="0" err="1">
                <a:latin typeface="Aptos" panose="020B0004020202020204" pitchFamily="34" charset="0"/>
              </a:rPr>
              <a:t>zitten</a:t>
            </a:r>
            <a:r>
              <a:rPr altLang="nl-NL" sz="2000" dirty="0">
                <a:latin typeface="Aptos" panose="020B0004020202020204" pitchFamily="34" charset="0"/>
              </a:rPr>
              <a:t>. </a:t>
            </a:r>
          </a:p>
          <a:p>
            <a:pPr marL="0" indent="0" eaLnBrk="1">
              <a:lnSpc>
                <a:spcPct val="80000"/>
              </a:lnSpc>
              <a:buNone/>
            </a:pPr>
            <a:r>
              <a:rPr altLang="nl-NL" sz="2000" dirty="0" err="1">
                <a:latin typeface="Aptos" panose="020B0004020202020204" pitchFamily="34" charset="0"/>
              </a:rPr>
              <a:t>Zoals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weinig</a:t>
            </a:r>
            <a:r>
              <a:rPr altLang="nl-NL" sz="2000" dirty="0">
                <a:latin typeface="Aptos" panose="020B0004020202020204" pitchFamily="34" charset="0"/>
              </a:rPr>
              <a:t> kalium. Maar </a:t>
            </a:r>
            <a:r>
              <a:rPr altLang="nl-NL" sz="2000" dirty="0" err="1">
                <a:latin typeface="Aptos" panose="020B0004020202020204" pitchFamily="34" charset="0"/>
              </a:rPr>
              <a:t>wist</a:t>
            </a:r>
            <a:r>
              <a:rPr altLang="nl-NL" sz="2000" dirty="0">
                <a:latin typeface="Aptos" panose="020B0004020202020204" pitchFamily="34" charset="0"/>
              </a:rPr>
              <a:t> je </a:t>
            </a:r>
            <a:r>
              <a:rPr altLang="nl-NL" sz="2000" dirty="0" err="1">
                <a:latin typeface="Aptos" panose="020B0004020202020204" pitchFamily="34" charset="0"/>
              </a:rPr>
              <a:t>dat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daarboven</a:t>
            </a:r>
            <a:r>
              <a:rPr altLang="nl-NL" sz="2000" dirty="0">
                <a:latin typeface="Aptos" panose="020B0004020202020204" pitchFamily="34" charset="0"/>
              </a:rPr>
              <a:t> het </a:t>
            </a:r>
            <a:r>
              <a:rPr altLang="nl-NL" sz="2000" dirty="0" err="1">
                <a:latin typeface="Aptos" panose="020B0004020202020204" pitchFamily="34" charset="0"/>
              </a:rPr>
              <a:t>vaak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juist</a:t>
            </a:r>
            <a:r>
              <a:rPr altLang="nl-NL" sz="2000" dirty="0">
                <a:latin typeface="Aptos" panose="020B0004020202020204" pitchFamily="34" charset="0"/>
              </a:rPr>
              <a:t> je </a:t>
            </a:r>
            <a:r>
              <a:rPr altLang="nl-NL" sz="2000" dirty="0" err="1">
                <a:latin typeface="Aptos" panose="020B0004020202020204" pitchFamily="34" charset="0"/>
              </a:rPr>
              <a:t>nieren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gezond</a:t>
            </a:r>
            <a:r>
              <a:rPr altLang="nl-NL" sz="2000" dirty="0">
                <a:latin typeface="Aptos" panose="020B0004020202020204" pitchFamily="34" charset="0"/>
              </a:rPr>
              <a:t> </a:t>
            </a:r>
            <a:r>
              <a:rPr altLang="nl-NL" sz="2000" dirty="0" err="1">
                <a:latin typeface="Aptos" panose="020B0004020202020204" pitchFamily="34" charset="0"/>
              </a:rPr>
              <a:t>houd</a:t>
            </a:r>
            <a:r>
              <a:rPr altLang="nl-NL" sz="2000" dirty="0">
                <a:latin typeface="Aptos" panose="020B0004020202020204" pitchFamily="34" charset="0"/>
              </a:rPr>
              <a:t>? </a:t>
            </a:r>
            <a:r>
              <a:rPr altLang="nl-NL" sz="2200" dirty="0">
                <a:latin typeface="Aptos" panose="020B0004020202020204" pitchFamily="34" charset="0"/>
              </a:rPr>
              <a:t>*</a:t>
            </a:r>
          </a:p>
          <a:p>
            <a:pPr marL="0" indent="0" eaLnBrk="1">
              <a:lnSpc>
                <a:spcPct val="80000"/>
              </a:lnSpc>
              <a:buNone/>
            </a:pPr>
            <a:endParaRPr altLang="nl-NL" sz="2200" dirty="0">
              <a:latin typeface="Aptos" panose="020B00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2EBD1B-D4DA-1C2E-03C1-5C62E81038FF}"/>
              </a:ext>
            </a:extLst>
          </p:cNvPr>
          <p:cNvSpPr txBox="1"/>
          <p:nvPr/>
        </p:nvSpPr>
        <p:spPr>
          <a:xfrm>
            <a:off x="2484819" y="6492875"/>
            <a:ext cx="9704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/>
              <a:t>*stem je dieet altijd af met een arts, ook supplementen kunnen veel schade aanbrengen voor de nieren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0936B6A-B1BE-836E-AA0F-805D196F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9522192E-3416-EE9B-CBD7-C73A19B0B9B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nl-NL" sz="5400" dirty="0">
                <a:latin typeface="Aptos Display" panose="020F0502020204030204" pitchFamily="34" charset="0"/>
              </a:rPr>
              <a:t>Bewegen is belangrijk</a:t>
            </a:r>
          </a:p>
        </p:txBody>
      </p:sp>
      <p:sp>
        <p:nvSpPr>
          <p:cNvPr id="9220" name="sketch line">
            <a:extLst>
              <a:ext uri="{FF2B5EF4-FFF2-40B4-BE49-F238E27FC236}">
                <a16:creationId xmlns:a16="http://schemas.microsoft.com/office/drawing/2014/main" id="{70546992-2145-26F2-7F53-FE640432E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>
            <a:off x="668338" y="1677988"/>
            <a:ext cx="10855325" cy="17462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B350EE20-D129-53E3-377B-56B23908DF1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effectLst/>
                <a:latin typeface="Aptos Display" panose="020B0004020202020204" pitchFamily="34" charset="0"/>
              </a:rPr>
              <a:t>Richtlijnen voor bewegen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effectLst/>
                <a:latin typeface="Segoe UI Web (West European)"/>
              </a:rPr>
              <a:t>Werk binnen je mogelijkheden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effectLst/>
                <a:latin typeface="Segoe UI Web (West European)"/>
              </a:rPr>
              <a:t>Daag jezelf geleidelijk uit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effectLst/>
                <a:latin typeface="Segoe UI Web (West European)"/>
              </a:rPr>
              <a:t>Ken en respecteer je grenzen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effectLst/>
                <a:latin typeface="Segoe UI Web (West European)"/>
              </a:rPr>
              <a:t>Onthoud: beweging is essentieel voor: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200" dirty="0">
                <a:effectLst/>
                <a:latin typeface="Segoe UI Web (West European)"/>
              </a:rPr>
              <a:t>Gezamenlijke flexibiliteit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200" dirty="0">
                <a:effectLst/>
                <a:latin typeface="Segoe UI Web (West European)"/>
              </a:rPr>
              <a:t>Metabolisme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200" dirty="0">
                <a:effectLst/>
                <a:latin typeface="Segoe UI Web (West European)"/>
              </a:rPr>
              <a:t>Gezondheid van de spijsvertering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200" dirty="0">
                <a:effectLst/>
                <a:latin typeface="Segoe UI Web (West European)"/>
              </a:rPr>
              <a:t>Algeheel welzijn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1600" dirty="0">
              <a:latin typeface="Segoe UI Web (West European)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effectLst/>
                <a:latin typeface="Segoe UI Web (West European)"/>
              </a:rPr>
              <a:t>Alle bewegingen tellen, niet alleen formele oefeningen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40B5C8A-6451-BC36-1AD7-CA900CAED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E8CF2D31-6A81-84F1-5FA4-948990699F7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nl-NL" sz="5400">
                <a:latin typeface="Aptos Display" panose="020F0502020204030204" pitchFamily="34" charset="0"/>
              </a:rPr>
              <a:t>Je hoeft het niet alleen te doen</a:t>
            </a:r>
            <a:endParaRPr lang="nl-NL" altLang="nl-NL" sz="5400">
              <a:latin typeface="Aptos Display" panose="020F0502020204030204" pitchFamily="34" charset="0"/>
            </a:endParaRPr>
          </a:p>
        </p:txBody>
      </p:sp>
      <p:sp>
        <p:nvSpPr>
          <p:cNvPr id="10244" name="sketch line">
            <a:extLst>
              <a:ext uri="{FF2B5EF4-FFF2-40B4-BE49-F238E27FC236}">
                <a16:creationId xmlns:a16="http://schemas.microsoft.com/office/drawing/2014/main" id="{B2C8E710-328C-693D-D40B-8DEBAF678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 bwMode="auto">
          <a:xfrm>
            <a:off x="668338" y="1677988"/>
            <a:ext cx="10855325" cy="17462"/>
          </a:xfrm>
          <a:prstGeom prst="rect">
            <a:avLst/>
          </a:prstGeom>
          <a:solidFill>
            <a:srgbClr val="E97132"/>
          </a:solidFill>
          <a:ln w="41276" cap="rnd">
            <a:solidFill>
              <a:srgbClr val="E97132"/>
            </a:solidFill>
            <a:round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nl-NL">
              <a:solidFill>
                <a:srgbClr val="FFFFFF"/>
              </a:solidFill>
            </a:endParaRP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C0C3014D-333F-EBBE-B594-FC7D110A4BA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928813"/>
            <a:ext cx="5257800" cy="4381372"/>
          </a:xfrm>
        </p:spPr>
        <p:txBody>
          <a:bodyPr/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en-US" altLang="nl-NL" sz="2000" dirty="0">
                <a:latin typeface="Segoe UI Web (West European)"/>
              </a:rPr>
              <a:t>Je </a:t>
            </a:r>
            <a:r>
              <a:rPr lang="en-US" altLang="nl-NL" sz="2000" dirty="0" err="1">
                <a:latin typeface="Segoe UI Web (West European)"/>
              </a:rPr>
              <a:t>staat</a:t>
            </a:r>
            <a:r>
              <a:rPr lang="en-US" altLang="nl-NL" sz="2000" dirty="0">
                <a:latin typeface="Segoe UI Web (West European)"/>
              </a:rPr>
              <a:t> er </a:t>
            </a:r>
            <a:r>
              <a:rPr lang="en-US" altLang="nl-NL" sz="2000" dirty="0" err="1">
                <a:latin typeface="Segoe UI Web (West European)"/>
              </a:rPr>
              <a:t>niet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alleen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voor</a:t>
            </a:r>
            <a:r>
              <a:rPr lang="en-US" altLang="nl-NL" sz="2000" dirty="0">
                <a:latin typeface="Segoe UI Web (West European)"/>
              </a:rPr>
              <a:t>. 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en-US" altLang="nl-NL" sz="2000" dirty="0">
                <a:latin typeface="Segoe UI Web (West European)"/>
              </a:rPr>
              <a:t>We </a:t>
            </a:r>
            <a:r>
              <a:rPr lang="en-US" altLang="nl-NL" sz="2000" dirty="0" err="1">
                <a:latin typeface="Segoe UI Web (West European)"/>
              </a:rPr>
              <a:t>zitten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allemaal</a:t>
            </a:r>
            <a:r>
              <a:rPr lang="en-US" altLang="nl-NL" sz="2000" dirty="0">
                <a:latin typeface="Segoe UI Web (West European)"/>
              </a:rPr>
              <a:t> in </a:t>
            </a:r>
            <a:r>
              <a:rPr lang="en-US" altLang="nl-NL" sz="2000" dirty="0" err="1">
                <a:latin typeface="Segoe UI Web (West European)"/>
              </a:rPr>
              <a:t>hetzelfde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bootje</a:t>
            </a:r>
            <a:r>
              <a:rPr lang="en-US" altLang="nl-NL" sz="2000" dirty="0">
                <a:latin typeface="Segoe UI Web (West European)"/>
              </a:rPr>
              <a:t> en </a:t>
            </a:r>
            <a:r>
              <a:rPr lang="en-US" altLang="nl-NL" sz="2000" dirty="0" err="1">
                <a:latin typeface="Segoe UI Web (West European)"/>
              </a:rPr>
              <a:t>samen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roeien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komen</a:t>
            </a:r>
            <a:r>
              <a:rPr lang="en-US" altLang="nl-NL" sz="2000" dirty="0">
                <a:latin typeface="Segoe UI Web (West European)"/>
              </a:rPr>
              <a:t> we </a:t>
            </a:r>
            <a:r>
              <a:rPr lang="en-US" altLang="nl-NL" sz="2000" dirty="0" err="1">
                <a:latin typeface="Segoe UI Web (West European)"/>
              </a:rPr>
              <a:t>een</a:t>
            </a:r>
            <a:r>
              <a:rPr lang="en-US" altLang="nl-NL" sz="2000" dirty="0">
                <a:latin typeface="Segoe UI Web (West European)"/>
              </a:rPr>
              <a:t> heel </a:t>
            </a:r>
            <a:r>
              <a:rPr lang="en-US" altLang="nl-NL" sz="2000" dirty="0" err="1">
                <a:latin typeface="Segoe UI Web (West European)"/>
              </a:rPr>
              <a:t>eind</a:t>
            </a:r>
            <a:r>
              <a:rPr lang="en-US" altLang="nl-NL" sz="2000" dirty="0">
                <a:latin typeface="Segoe UI Web (West European)"/>
              </a:rPr>
              <a:t>.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en-US" altLang="nl-NL" sz="2000" dirty="0" err="1">
                <a:latin typeface="Segoe UI Web (West European)"/>
              </a:rPr>
              <a:t>Artsen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weten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niet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alles</a:t>
            </a:r>
            <a:r>
              <a:rPr lang="en-US" altLang="nl-NL" sz="2000" dirty="0">
                <a:latin typeface="Segoe UI Web (West European)"/>
              </a:rPr>
              <a:t>, </a:t>
            </a:r>
            <a:r>
              <a:rPr lang="en-US" altLang="nl-NL" sz="2000" dirty="0" err="1">
                <a:latin typeface="Segoe UI Web (West European)"/>
              </a:rPr>
              <a:t>dat</a:t>
            </a:r>
            <a:r>
              <a:rPr lang="en-US" altLang="nl-NL" sz="2000" dirty="0">
                <a:latin typeface="Segoe UI Web (West European)"/>
              </a:rPr>
              <a:t> is </a:t>
            </a:r>
            <a:r>
              <a:rPr lang="en-US" altLang="nl-NL" sz="2000" dirty="0" err="1">
                <a:latin typeface="Segoe UI Web (West European)"/>
              </a:rPr>
              <a:t>simpelweg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te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veel</a:t>
            </a:r>
            <a:r>
              <a:rPr lang="en-US" altLang="nl-NL" sz="2000" dirty="0">
                <a:latin typeface="Segoe UI Web (West European)"/>
              </a:rPr>
              <a:t>, want </a:t>
            </a:r>
            <a:r>
              <a:rPr lang="en-US" altLang="nl-NL" sz="2000" dirty="0" err="1">
                <a:latin typeface="Segoe UI Web (West European)"/>
              </a:rPr>
              <a:t>geen</a:t>
            </a:r>
            <a:r>
              <a:rPr lang="en-US" altLang="nl-NL" sz="2000" dirty="0">
                <a:latin typeface="Segoe UI Web (West European)"/>
              </a:rPr>
              <a:t> </a:t>
            </a:r>
            <a:r>
              <a:rPr lang="en-US" altLang="nl-NL" sz="2000" dirty="0" err="1">
                <a:latin typeface="Segoe UI Web (West European)"/>
              </a:rPr>
              <a:t>nierpatient</a:t>
            </a:r>
            <a:r>
              <a:rPr lang="en-US" altLang="nl-NL" sz="2000" dirty="0">
                <a:latin typeface="Segoe UI Web (West European)"/>
              </a:rPr>
              <a:t> is </a:t>
            </a:r>
            <a:r>
              <a:rPr lang="en-US" altLang="nl-NL" sz="2000" dirty="0" err="1">
                <a:latin typeface="Segoe UI Web (West European)"/>
              </a:rPr>
              <a:t>hetzelfde</a:t>
            </a:r>
            <a:r>
              <a:rPr lang="en-US" altLang="nl-NL" sz="2000" dirty="0">
                <a:latin typeface="Segoe UI Web (West European)"/>
              </a:rPr>
              <a:t>. 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nl-NL" sz="2000" dirty="0">
                <a:latin typeface="Segoe UI Web (West European)"/>
              </a:rPr>
              <a:t>Kom in contact met anderen die uw reis begrijpen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nl-NL" sz="2000" dirty="0">
                <a:latin typeface="Segoe UI Web (West European)"/>
              </a:rPr>
              <a:t>Open communicatie leidt tot betere oplossingen</a:t>
            </a:r>
            <a:r>
              <a:rPr lang="en-US" altLang="nl-NL" sz="2000" dirty="0">
                <a:latin typeface="Segoe UI Web (West European)"/>
              </a:rPr>
              <a:t>.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nl-NL" sz="2000" dirty="0">
                <a:latin typeface="Segoe UI Web (West European)"/>
              </a:rPr>
              <a:t>Accepteer ongemak niet als onvermijdelijk </a:t>
            </a:r>
            <a:endParaRPr lang="en-US" altLang="nl-NL" sz="2000" dirty="0">
              <a:latin typeface="Segoe UI Web (West European)"/>
            </a:endParaRPr>
          </a:p>
          <a:p>
            <a:pPr eaLnBrk="1">
              <a:buFont typeface="Wingdings" panose="05000000000000000000" pitchFamily="2" charset="2"/>
              <a:buChar char="§"/>
            </a:pPr>
            <a:r>
              <a:rPr lang="nl-NL" sz="2000" dirty="0">
                <a:latin typeface="Segoe UI Web (West European)"/>
              </a:rPr>
              <a:t>Werk samen met uw zorgteam om uw kwaliteit van leven te verbeteren</a:t>
            </a:r>
            <a:endParaRPr lang="en-US" altLang="nl-NL" sz="2000" dirty="0">
              <a:latin typeface="Segoe UI Web (West European)"/>
            </a:endParaRPr>
          </a:p>
        </p:txBody>
      </p:sp>
      <p:pic>
        <p:nvPicPr>
          <p:cNvPr id="2" name="Content Placeholder 3" descr="A screenshot of a chat">
            <a:extLst>
              <a:ext uri="{FF2B5EF4-FFF2-40B4-BE49-F238E27FC236}">
                <a16:creationId xmlns:a16="http://schemas.microsoft.com/office/drawing/2014/main" id="{BDFA1763-952A-7E2B-B0B3-A0E01D8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62"/>
          <a:stretch>
            <a:fillRect/>
          </a:stretch>
        </p:blipFill>
        <p:spPr bwMode="auto">
          <a:xfrm>
            <a:off x="6335712" y="2055813"/>
            <a:ext cx="5613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A qr code with black squares">
            <a:extLst>
              <a:ext uri="{FF2B5EF4-FFF2-40B4-BE49-F238E27FC236}">
                <a16:creationId xmlns:a16="http://schemas.microsoft.com/office/drawing/2014/main" id="{5C30F2B0-C5C9-C103-CD97-74ED884C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/>
          <a:stretch>
            <a:fillRect/>
          </a:stretch>
        </p:blipFill>
        <p:spPr bwMode="auto">
          <a:xfrm>
            <a:off x="10323576" y="31691"/>
            <a:ext cx="1532668" cy="15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fadacd-f6c5-46f9-ad1c-046a44fc1c12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2DC8F078E0A47AF5A4629A22ECCF7" ma:contentTypeVersion="15" ma:contentTypeDescription="Een nieuw document maken." ma:contentTypeScope="" ma:versionID="04a0122ce9b6bbf7a01981c397c61208">
  <xsd:schema xmlns:xsd="http://www.w3.org/2001/XMLSchema" xmlns:xs="http://www.w3.org/2001/XMLSchema" xmlns:p="http://schemas.microsoft.com/office/2006/metadata/properties" xmlns:ns2="c4fadacd-f6c5-46f9-ad1c-046a44fc1c12" xmlns:ns3="9c1c412f-b643-446d-99ef-bf26fadf0ee9" targetNamespace="http://schemas.microsoft.com/office/2006/metadata/properties" ma:root="true" ma:fieldsID="c9c3b16bacca9093bdb7e16efd98d547" ns2:_="" ns3:_="">
    <xsd:import namespace="c4fadacd-f6c5-46f9-ad1c-046a44fc1c12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adacd-f6c5-46f9-ad1c-046a44fc1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B85D7-4CA0-453B-9C58-96EBA565E002}">
  <ds:schemaRefs>
    <ds:schemaRef ds:uri="http://schemas.microsoft.com/office/2006/metadata/properties"/>
    <ds:schemaRef ds:uri="http://schemas.microsoft.com/office/infopath/2007/PartnerControls"/>
    <ds:schemaRef ds:uri="c4fadacd-f6c5-46f9-ad1c-046a44fc1c12"/>
    <ds:schemaRef ds:uri="9c1c412f-b643-446d-99ef-bf26fadf0ee9"/>
  </ds:schemaRefs>
</ds:datastoreItem>
</file>

<file path=customXml/itemProps2.xml><?xml version="1.0" encoding="utf-8"?>
<ds:datastoreItem xmlns:ds="http://schemas.openxmlformats.org/officeDocument/2006/customXml" ds:itemID="{9EF0054D-3634-4C04-AE3A-2B724678E0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2CC8-779F-4517-8844-A71B0719E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adacd-f6c5-46f9-ad1c-046a44fc1c12"/>
    <ds:schemaRef ds:uri="9c1c412f-b643-446d-99ef-bf26fadf0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Breedbeeld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 Theme</vt:lpstr>
      <vt:lpstr>Peritoneaal Dialyse  Hoe haal je het meeste uit jezelf</vt:lpstr>
      <vt:lpstr>Wie ben ik</vt:lpstr>
      <vt:lpstr>De ochtend scan Start de ochtend met een mindfull self-assesment</vt:lpstr>
      <vt:lpstr>De dag plannen Pas je schema aan op basis van hoe je je voelt</vt:lpstr>
      <vt:lpstr>Verander je mindset</vt:lpstr>
      <vt:lpstr>Maak het makkelijk</vt:lpstr>
      <vt:lpstr>Voeding als medicijn </vt:lpstr>
      <vt:lpstr>Bewegen is belangrijk</vt:lpstr>
      <vt:lpstr>Je hoeft het niet alleen te doen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Peritoneaal Dialyse</dc:title>
  <dc:creator>Surf lientje</dc:creator>
  <cp:lastModifiedBy>Kitty Jager | NVN</cp:lastModifiedBy>
  <cp:revision>11</cp:revision>
  <dcterms:created xsi:type="dcterms:W3CDTF">2024-11-11T17:57:57Z</dcterms:created>
  <dcterms:modified xsi:type="dcterms:W3CDTF">2024-11-29T12:19:06Z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0x010100C002DC8F078E0A47AF5A4629A22ECCF7</vt:lpwstr>
  </property>
  <property fmtid="{D5CDD505-2E9C-101B-9397-08002B2CF9AE}" pid="3" name="MediaServiceImageTags">
    <vt:lpwstr/>
  </property>
</Properties>
</file>